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rawings/vmlDrawing1.vml" ContentType="application/vnd.openxmlformats-officedocument.vmlDrawing"/>
  <Override PartName="/ppt/embeddings/oleObject1.bin" ContentType="application/vnd.openxmlformats-officedocument.oleObject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1094050" r:id="rId5"/>
    <p:sldId id="11094051" r:id="rId3"/>
    <p:sldId id="11094052" r:id="rId13"/>
    <p:sldId id="11094053" r:id="rId14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8" userDrawn="1">
          <p15:clr>
            <a:srgbClr val="A4A3A4"/>
          </p15:clr>
        </p15:guide>
        <p15:guide id="2" pos="3554" userDrawn="1">
          <p15:clr>
            <a:srgbClr val="A4A3A4"/>
          </p15:clr>
        </p15:guide>
        <p15:guide id="3" pos="13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lix" initials="F" lastIdx="3" clrIdx="0"/>
  <p:cmAuthor id="2" name="焦 斐" initials="焦" lastIdx="1" clrIdx="1"/>
  <p:cmAuthor id="3" name="SoCar" initials="S" lastIdx="1" clrIdx="2"/>
  <p:cmAuthor id="4" name="38563" initials="3" lastIdx="1" clrIdx="3"/>
  <p:cmAuthor id="7" name="熊仪_aYju7RJj" initials="熊" lastIdx="0" clrIdx="0"/>
  <p:cmAuthor id="8" name="yifei" initials="y" lastIdx="1" clrIdx="7"/>
  <p:cmAuthor id="9" name="ADMIN" initials="A" lastIdx="1" clrIdx="8"/>
  <p:cmAuthor id="5" name="李晓菲_MZFnUzi6" initials="李" lastIdx="0" clrIdx="0"/>
  <p:cmAuthor id="6" name="小珞_QjMfU7FR" initials="小" lastIdx="0" clrIdx="0"/>
  <p:cmAuthor id="2001" name="骆倩怡_Znauj26B" initials="authorId_382814100" lastIdx="0" clrIdx="0"/>
  <p:cmAuthor id="13" name="兆源 刘" initials="兆刘" lastIdx="0" clrIdx="12"/>
  <p:cmAuthor id="14" name="张邦佐།" initials="张" lastIdx="0" clrIdx="13"/>
  <p:cmAuthor id="15" name="HP" initials="H" lastIdx="0" clrIdx="14"/>
  <p:cmAuthor id="16" name="qingxiu.guo@so.car" initials="q" lastIdx="0" clrIdx="1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3E45"/>
    <a:srgbClr val="A6BAB9"/>
    <a:srgbClr val="FFB700"/>
    <a:srgbClr val="4FB6B9"/>
    <a:srgbClr val="FFCEB3"/>
    <a:srgbClr val="FFDFCC"/>
    <a:srgbClr val="FC6502"/>
    <a:srgbClr val="CA5302"/>
    <a:srgbClr val="FBA971"/>
    <a:srgbClr val="1889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9" autoAdjust="0"/>
    <p:restoredTop sz="95658" autoAdjust="0"/>
  </p:normalViewPr>
  <p:slideViewPr>
    <p:cSldViewPr snapToGrid="0" showGuides="1">
      <p:cViewPr varScale="1">
        <p:scale>
          <a:sx n="151" d="100"/>
          <a:sy n="151" d="100"/>
        </p:scale>
        <p:origin x="432" y="72"/>
      </p:cViewPr>
      <p:guideLst>
        <p:guide orient="horz" pos="2508"/>
        <p:guide pos="3554"/>
        <p:guide pos="13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3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ableStyles" Target="tableStyles.xml"/><Relationship Id="rId11" Type="http://schemas.openxmlformats.org/officeDocument/2006/relationships/commentAuthors" Target="commentAuthors.xml"/><Relationship Id="rId12" Type="http://schemas.openxmlformats.org/officeDocument/2006/relationships/tags" Target="tags/tag4.xml"/><Relationship Id="rId13" Type="http://schemas.openxmlformats.org/officeDocument/2006/relationships/slide" Target="slides/slide4.xml"/><Relationship Id="rId14" Type="http://schemas.openxmlformats.org/officeDocument/2006/relationships/slide" Target="slides/slide5.xml"/></Relationships>
</file>

<file path=ppt/drawings/_rels/vmlDrawing1.vml.rels><?xml version='1.0' encoding='UTF-8' standalone='yes'?>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25A95-5052-4C53-9EBF-CEEC14979AA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1349E-7B3A-441A-9750-1FD817F4A8E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image2.wdp"/><Relationship Id="rId4" Type="http://schemas.openxmlformats.org/officeDocument/2006/relationships/image" Target="../media/image3.png"/><Relationship Id="rId5" Type="http://schemas.microsoft.com/office/2007/relationships/hdphoto" Target="../media/image4.wdp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 trans="1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4360968" y="1488330"/>
            <a:ext cx="2488212" cy="207282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 trans="7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50797" y="633442"/>
            <a:ext cx="4560203" cy="210330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6" cstate="screen">
            <a:lum bright="18000" contrast="-18000"/>
          </a:blip>
          <a:srcRect/>
          <a:stretch>
            <a:fillRect/>
          </a:stretch>
        </p:blipFill>
        <p:spPr>
          <a:xfrm>
            <a:off x="2073638" y="1973289"/>
            <a:ext cx="1811655" cy="1975485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B1E6-5266-4652-8179-DD992C133F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6340-F2E9-475D-A72E-3D1F4369C6B5}" type="slidenum">
              <a:rPr lang="en-US" smtClean="0"/>
            </a:fld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>
            <a:off x="-2" y="-19208"/>
            <a:ext cx="12192000" cy="6877208"/>
          </a:xfrm>
          <a:prstGeom prst="rect">
            <a:avLst/>
          </a:prstGeom>
          <a:solidFill>
            <a:srgbClr val="0A3E45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7" name="Rectangle 18"/>
          <p:cNvSpPr/>
          <p:nvPr userDrawn="1"/>
        </p:nvSpPr>
        <p:spPr>
          <a:xfrm>
            <a:off x="-2" y="3985467"/>
            <a:ext cx="12192000" cy="20170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alpha val="6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8" name="Picture 2"/>
          <p:cNvPicPr>
            <a:picLocks noChangeAspect="1"/>
          </p:cNvPicPr>
          <p:nvPr userDrawn="1"/>
        </p:nvPicPr>
        <p:blipFill>
          <a:blip r:embed="rId7" cstate="screen"/>
          <a:stretch>
            <a:fillRect/>
          </a:stretch>
        </p:blipFill>
        <p:spPr>
          <a:xfrm>
            <a:off x="628599" y="3480499"/>
            <a:ext cx="928129" cy="213535"/>
          </a:xfrm>
          <a:prstGeom prst="rect">
            <a:avLst/>
          </a:prstGeom>
        </p:spPr>
      </p:pic>
      <p:sp>
        <p:nvSpPr>
          <p:cNvPr id="9" name="Isosceles Triangle 10"/>
          <p:cNvSpPr/>
          <p:nvPr userDrawn="1"/>
        </p:nvSpPr>
        <p:spPr>
          <a:xfrm rot="5400000" flipH="1">
            <a:off x="76736" y="4414499"/>
            <a:ext cx="386236" cy="199932"/>
          </a:xfrm>
          <a:prstGeom prst="triangle">
            <a:avLst>
              <a:gd name="adj" fmla="val 50000"/>
            </a:avLst>
          </a:prstGeom>
          <a:solidFill>
            <a:srgbClr val="FC6502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13"/>
          </p:nvPr>
        </p:nvSpPr>
        <p:spPr>
          <a:xfrm>
            <a:off x="495106" y="4215150"/>
            <a:ext cx="9493908" cy="669084"/>
          </a:xfrm>
        </p:spPr>
        <p:txBody>
          <a:bodyPr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4"/>
          </p:nvPr>
        </p:nvSpPr>
        <p:spPr>
          <a:xfrm>
            <a:off x="493161" y="4979196"/>
            <a:ext cx="8408639" cy="36933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93" y="174170"/>
            <a:ext cx="11913325" cy="861918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cxnSp>
        <p:nvCxnSpPr>
          <p:cNvPr id="9" name="Straight Connector 19"/>
          <p:cNvCxnSpPr/>
          <p:nvPr/>
        </p:nvCxnSpPr>
        <p:spPr>
          <a:xfrm>
            <a:off x="267969" y="1110465"/>
            <a:ext cx="1192403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1"/>
          <p:cNvGrpSpPr/>
          <p:nvPr/>
        </p:nvGrpSpPr>
        <p:grpSpPr>
          <a:xfrm>
            <a:off x="11492458" y="1042351"/>
            <a:ext cx="502398" cy="138218"/>
            <a:chOff x="11615791" y="1044648"/>
            <a:chExt cx="502398" cy="175438"/>
          </a:xfrm>
        </p:grpSpPr>
        <p:sp>
          <p:nvSpPr>
            <p:cNvPr id="11" name="Arrow: Chevron 38"/>
            <p:cNvSpPr/>
            <p:nvPr/>
          </p:nvSpPr>
          <p:spPr>
            <a:xfrm>
              <a:off x="11615791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rgbClr val="B2EB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39"/>
            <p:cNvSpPr/>
            <p:nvPr/>
          </p:nvSpPr>
          <p:spPr>
            <a:xfrm>
              <a:off x="11773956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rgbClr val="B2EB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40"/>
            <p:cNvSpPr/>
            <p:nvPr/>
          </p:nvSpPr>
          <p:spPr>
            <a:xfrm>
              <a:off x="11932121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/>
          <p:nvPr/>
        </p:nvSpPr>
        <p:spPr>
          <a:xfrm>
            <a:off x="-2" y="-1"/>
            <a:ext cx="12192000" cy="6877208"/>
          </a:xfrm>
          <a:prstGeom prst="rect">
            <a:avLst/>
          </a:prstGeom>
          <a:solidFill>
            <a:srgbClr val="0A3E45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11"/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3169449"/>
            <a:ext cx="12460641" cy="2866829"/>
          </a:xfrm>
          <a:prstGeom prst="rect">
            <a:avLst/>
          </a:prstGeom>
        </p:spPr>
      </p:pic>
      <p:sp>
        <p:nvSpPr>
          <p:cNvPr id="4" name="Rectangle 15"/>
          <p:cNvSpPr/>
          <p:nvPr/>
        </p:nvSpPr>
        <p:spPr>
          <a:xfrm flipH="1">
            <a:off x="-2" y="4613077"/>
            <a:ext cx="12192000" cy="141439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alpha val="6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079206" y="4720110"/>
            <a:ext cx="34747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7200" dirty="0">
                <a:solidFill>
                  <a:srgbClr val="09383E"/>
                </a:solidFill>
                <a:latin typeface="Tw Cen MT" panose="020B0602020104020603" pitchFamily="34" charset="0"/>
                <a:ea typeface="微软雅黑" panose="020B0503020204020204" charset="-122"/>
              </a:rPr>
              <a:t>THANKS.</a:t>
            </a:r>
            <a:endParaRPr lang="en-US" sz="7200" dirty="0">
              <a:solidFill>
                <a:srgbClr val="09383E"/>
              </a:solidFill>
            </a:endParaRPr>
          </a:p>
        </p:txBody>
      </p:sp>
      <p:sp>
        <p:nvSpPr>
          <p:cNvPr id="6" name="Isosceles Triangle 13"/>
          <p:cNvSpPr/>
          <p:nvPr/>
        </p:nvSpPr>
        <p:spPr>
          <a:xfrm rot="16200000">
            <a:off x="11561521" y="5194770"/>
            <a:ext cx="484906" cy="251008"/>
          </a:xfrm>
          <a:prstGeom prst="triangle">
            <a:avLst>
              <a:gd name="adj" fmla="val 50000"/>
            </a:avLst>
          </a:prstGeom>
          <a:solidFill>
            <a:srgbClr val="FC6502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ags" Target="../tags/tag1.x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8.emf"/><Relationship Id="rId7" Type="http://schemas.openxmlformats.org/officeDocument/2006/relationships/image" Target="../media/image9.png"/><Relationship Id="rId8" Type="http://schemas.microsoft.com/office/2007/relationships/hdphoto" Target="../media/image10.wdp"/><Relationship Id="rId9" Type="http://schemas.openxmlformats.org/officeDocument/2006/relationships/vmlDrawing" Target="../drawings/vmlDrawing1.v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对象 29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think-cell 幻灯片" r:id="rId5" imgW="5715" imgH="5715" progId="TCLayout.ActiveDocument.1">
                  <p:embed/>
                </p:oleObj>
              </mc:Choice>
              <mc:Fallback>
                <p:oleObj name="think-cell 幻灯片" r:id="rId5" imgW="5715" imgH="5715" progId="TCLayout.ActiveDocument.1">
                  <p:embed/>
                  <p:pic>
                    <p:nvPicPr>
                      <p:cNvPr id="0" name="对象 29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2B1E6-5266-4652-8179-DD992C133F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26340-F2E9-475D-A72E-3D1F4369C6B5}" type="slidenum">
              <a:rPr lang="en-US" smtClean="0"/>
            </a:fld>
            <a:endParaRPr lang="en-US" dirty="0"/>
          </a:p>
        </p:txBody>
      </p:sp>
      <p:sp>
        <p:nvSpPr>
          <p:cNvPr id="8" name="Rectangle 25"/>
          <p:cNvSpPr/>
          <p:nvPr/>
        </p:nvSpPr>
        <p:spPr>
          <a:xfrm>
            <a:off x="12363725" y="1266"/>
            <a:ext cx="759288" cy="2713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6"/>
          <p:cNvSpPr/>
          <p:nvPr/>
        </p:nvSpPr>
        <p:spPr>
          <a:xfrm>
            <a:off x="12363725" y="347867"/>
            <a:ext cx="759288" cy="271306"/>
          </a:xfrm>
          <a:prstGeom prst="rect">
            <a:avLst/>
          </a:prstGeom>
          <a:solidFill>
            <a:srgbClr val="C2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7"/>
          <p:cNvSpPr/>
          <p:nvPr/>
        </p:nvSpPr>
        <p:spPr>
          <a:xfrm>
            <a:off x="12363725" y="1387670"/>
            <a:ext cx="759288" cy="271306"/>
          </a:xfrm>
          <a:prstGeom prst="rect">
            <a:avLst/>
          </a:prstGeom>
          <a:solidFill>
            <a:srgbClr val="9CD7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8"/>
          <p:cNvSpPr/>
          <p:nvPr/>
        </p:nvSpPr>
        <p:spPr>
          <a:xfrm>
            <a:off x="12363725" y="694468"/>
            <a:ext cx="759288" cy="271306"/>
          </a:xfrm>
          <a:prstGeom prst="rect">
            <a:avLst/>
          </a:prstGeom>
          <a:solidFill>
            <a:srgbClr val="A6BA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29"/>
          <p:cNvSpPr/>
          <p:nvPr/>
        </p:nvSpPr>
        <p:spPr>
          <a:xfrm>
            <a:off x="12363725" y="1041069"/>
            <a:ext cx="759288" cy="271306"/>
          </a:xfrm>
          <a:prstGeom prst="rect">
            <a:avLst/>
          </a:prstGeom>
          <a:solidFill>
            <a:srgbClr val="5659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30"/>
          <p:cNvSpPr/>
          <p:nvPr/>
        </p:nvSpPr>
        <p:spPr>
          <a:xfrm>
            <a:off x="12363725" y="1734271"/>
            <a:ext cx="759288" cy="271306"/>
          </a:xfrm>
          <a:prstGeom prst="rect">
            <a:avLst/>
          </a:prstGeom>
          <a:solidFill>
            <a:srgbClr val="4FB6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31"/>
          <p:cNvSpPr/>
          <p:nvPr/>
        </p:nvSpPr>
        <p:spPr>
          <a:xfrm>
            <a:off x="12363725" y="2080872"/>
            <a:ext cx="759288" cy="271306"/>
          </a:xfrm>
          <a:prstGeom prst="rect">
            <a:avLst/>
          </a:prstGeom>
          <a:solidFill>
            <a:srgbClr val="039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32"/>
          <p:cNvSpPr/>
          <p:nvPr/>
        </p:nvSpPr>
        <p:spPr>
          <a:xfrm>
            <a:off x="12363725" y="2427473"/>
            <a:ext cx="759288" cy="271306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33"/>
          <p:cNvSpPr/>
          <p:nvPr/>
        </p:nvSpPr>
        <p:spPr>
          <a:xfrm>
            <a:off x="12363725" y="2774074"/>
            <a:ext cx="759288" cy="271306"/>
          </a:xfrm>
          <a:prstGeom prst="rect">
            <a:avLst/>
          </a:prstGeom>
          <a:solidFill>
            <a:srgbClr val="B2EB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34"/>
          <p:cNvSpPr/>
          <p:nvPr/>
        </p:nvSpPr>
        <p:spPr>
          <a:xfrm>
            <a:off x="12363725" y="3120675"/>
            <a:ext cx="759288" cy="271306"/>
          </a:xfrm>
          <a:prstGeom prst="rect">
            <a:avLst/>
          </a:prstGeom>
          <a:solidFill>
            <a:srgbClr val="7AD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35"/>
          <p:cNvSpPr/>
          <p:nvPr/>
        </p:nvSpPr>
        <p:spPr>
          <a:xfrm>
            <a:off x="12363725" y="3467276"/>
            <a:ext cx="759288" cy="271306"/>
          </a:xfrm>
          <a:prstGeom prst="rect">
            <a:avLst/>
          </a:prstGeom>
          <a:solidFill>
            <a:srgbClr val="4CD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36"/>
          <p:cNvSpPr/>
          <p:nvPr/>
        </p:nvSpPr>
        <p:spPr>
          <a:xfrm>
            <a:off x="12363725" y="3813877"/>
            <a:ext cx="759288" cy="271306"/>
          </a:xfrm>
          <a:prstGeom prst="rect">
            <a:avLst/>
          </a:prstGeom>
          <a:solidFill>
            <a:srgbClr val="20B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50"/>
          <p:cNvSpPr/>
          <p:nvPr/>
        </p:nvSpPr>
        <p:spPr>
          <a:xfrm>
            <a:off x="12363725" y="4160478"/>
            <a:ext cx="759288" cy="271306"/>
          </a:xfrm>
          <a:prstGeom prst="rect">
            <a:avLst/>
          </a:prstGeom>
          <a:solidFill>
            <a:srgbClr val="FBA9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51"/>
          <p:cNvSpPr/>
          <p:nvPr/>
        </p:nvSpPr>
        <p:spPr>
          <a:xfrm>
            <a:off x="12363725" y="4507079"/>
            <a:ext cx="759288" cy="271306"/>
          </a:xfrm>
          <a:prstGeom prst="rect">
            <a:avLst/>
          </a:prstGeom>
          <a:solidFill>
            <a:srgbClr val="F787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52"/>
          <p:cNvSpPr/>
          <p:nvPr/>
        </p:nvSpPr>
        <p:spPr>
          <a:xfrm>
            <a:off x="12363725" y="4853680"/>
            <a:ext cx="759288" cy="271306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53"/>
          <p:cNvSpPr/>
          <p:nvPr/>
        </p:nvSpPr>
        <p:spPr>
          <a:xfrm>
            <a:off x="12363725" y="5200281"/>
            <a:ext cx="759288" cy="271306"/>
          </a:xfrm>
          <a:prstGeom prst="rect">
            <a:avLst/>
          </a:prstGeom>
          <a:solidFill>
            <a:srgbClr val="CA5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59"/>
          <p:cNvSpPr/>
          <p:nvPr/>
        </p:nvSpPr>
        <p:spPr>
          <a:xfrm>
            <a:off x="12363725" y="5546882"/>
            <a:ext cx="759288" cy="27130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60"/>
          <p:cNvSpPr/>
          <p:nvPr/>
        </p:nvSpPr>
        <p:spPr>
          <a:xfrm>
            <a:off x="12363725" y="5893483"/>
            <a:ext cx="759288" cy="271306"/>
          </a:xfrm>
          <a:prstGeom prst="rect">
            <a:avLst/>
          </a:prstGeom>
          <a:solidFill>
            <a:srgbClr val="FFB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62"/>
          <p:cNvSpPr/>
          <p:nvPr/>
        </p:nvSpPr>
        <p:spPr>
          <a:xfrm>
            <a:off x="12363725" y="6240084"/>
            <a:ext cx="759288" cy="271306"/>
          </a:xfrm>
          <a:prstGeom prst="rect">
            <a:avLst/>
          </a:prstGeom>
          <a:solidFill>
            <a:srgbClr val="EA94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63"/>
          <p:cNvSpPr/>
          <p:nvPr/>
        </p:nvSpPr>
        <p:spPr>
          <a:xfrm>
            <a:off x="12363725" y="6586694"/>
            <a:ext cx="759288" cy="271306"/>
          </a:xfrm>
          <a:prstGeom prst="rect">
            <a:avLst/>
          </a:prstGeom>
          <a:solidFill>
            <a:srgbClr val="CE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64"/>
          <p:cNvSpPr txBox="1"/>
          <p:nvPr/>
        </p:nvSpPr>
        <p:spPr>
          <a:xfrm>
            <a:off x="12374090" y="2427473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bg1"/>
                </a:solidFill>
              </a:rPr>
              <a:t>字体主色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29" name="TextBox 65"/>
          <p:cNvSpPr txBox="1"/>
          <p:nvPr/>
        </p:nvSpPr>
        <p:spPr>
          <a:xfrm>
            <a:off x="12449057" y="4853680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bg1"/>
                </a:solidFill>
              </a:rPr>
              <a:t>强调色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1" name="Slide Number Placeholder 14"/>
          <p:cNvSpPr txBox="1"/>
          <p:nvPr/>
        </p:nvSpPr>
        <p:spPr>
          <a:xfrm>
            <a:off x="9448800" y="661084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Tw Cen MT" panose="020B0602020104020603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A26340-F2E9-475D-A72E-3D1F4369C6B5}" type="slidenum">
              <a:rPr lang="en-US" smtClean="0"/>
            </a:fld>
            <a:endParaRPr lang="en-US" dirty="0"/>
          </a:p>
        </p:txBody>
      </p:sp>
      <p:pic>
        <p:nvPicPr>
          <p:cNvPr id="33" name="Picture 43"/>
          <p:cNvPicPr>
            <a:picLocks noChangeAspect="1"/>
          </p:cNvPicPr>
          <p:nvPr/>
        </p:nvPicPr>
        <p:blipFill rotWithShape="1">
          <a:blip r:embed="rId7" cstate="screen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11724413" y="6724072"/>
            <a:ext cx="467495" cy="113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A3E45"/>
                </a:solidFill>
              </a:defRPr>
            </a:pPr>
            <a:r>
              <a:t>SOCAR 参考素材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8A7763"/>
                </a:solidFill>
              </a:defRPr>
            </a:pPr>
            <a:r>
              <a:t>三页参考幻灯片素材 · 已做清晰化处理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>
                <a:solidFill>
                  <a:srgbClr val="8A7763"/>
                </a:solidFill>
              </a:defRPr>
            </a:pPr>
            <a:r>
              <a:t>以下内容基于项目流程参考材料整理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0A3E45"/>
                </a:solidFill>
              </a:defRPr>
            </a:pPr>
            <a:r>
              <a:t>3-5年产品中长期规划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0" y="1371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FC6502"/>
                </a:solidFill>
              </a:defRPr>
            </a:pPr>
            <a:r>
              <a:t>单一产品诞生 → 产品演变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MTP输入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-44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71600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立项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-38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68879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468879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JAD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8879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-32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66159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66159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JAY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66159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-28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63440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63440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方案确定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-24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60720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760720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ABA发布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60720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-20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57999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7999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ET节点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7999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-17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55280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955280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PT节点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55280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-15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052560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052560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SOP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52560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149840" y="457200"/>
            <a:ext cx="100584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149840" y="457200"/>
            <a:ext cx="1005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项目结束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149840" y="685800"/>
            <a:ext cx="1005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8A7763"/>
                </a:solidFill>
              </a:defRPr>
            </a:pPr>
            <a:r>
              <a:t>-3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4320" y="914400"/>
            <a:ext cx="11612880" cy="54864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274320" y="960120"/>
            <a:ext cx="2286000" cy="182880"/>
          </a:xfrm>
          <a:prstGeom prst="rect">
            <a:avLst/>
          </a:prstGeom>
          <a:solidFill>
            <a:srgbClr val="E8E0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65760" y="960120"/>
            <a:ext cx="2103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" b="0">
                <a:solidFill>
                  <a:srgbClr val="66758D"/>
                </a:solidFill>
              </a:defRPr>
            </a:pPr>
            <a:r>
              <a:t>战略规划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560320" y="960120"/>
            <a:ext cx="2743200" cy="182880"/>
          </a:xfrm>
          <a:prstGeom prst="rect">
            <a:avLst/>
          </a:prstGeom>
          <a:solidFill>
            <a:srgbClr val="E8E0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651760" y="960120"/>
            <a:ext cx="2560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" b="0">
                <a:solidFill>
                  <a:srgbClr val="66758D"/>
                </a:solidFill>
              </a:defRPr>
            </a:pPr>
            <a:r>
              <a:t>工程策划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303520" y="960120"/>
            <a:ext cx="2286000" cy="182880"/>
          </a:xfrm>
          <a:prstGeom prst="rect">
            <a:avLst/>
          </a:prstGeom>
          <a:solidFill>
            <a:srgbClr val="E8E0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394959" y="960120"/>
            <a:ext cx="2103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" b="0">
                <a:solidFill>
                  <a:srgbClr val="66758D"/>
                </a:solidFill>
              </a:defRPr>
            </a:pPr>
            <a:r>
              <a:t>产品设计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589520" y="960120"/>
            <a:ext cx="1828800" cy="182880"/>
          </a:xfrm>
          <a:prstGeom prst="rect">
            <a:avLst/>
          </a:prstGeom>
          <a:solidFill>
            <a:srgbClr val="E8E0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680960" y="960120"/>
            <a:ext cx="16459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" b="0">
                <a:solidFill>
                  <a:srgbClr val="66758D"/>
                </a:solidFill>
              </a:defRPr>
            </a:pPr>
            <a:r>
              <a:t>生产准备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418320" y="960120"/>
            <a:ext cx="2743200" cy="182880"/>
          </a:xfrm>
          <a:prstGeom prst="rect">
            <a:avLst/>
          </a:prstGeom>
          <a:solidFill>
            <a:srgbClr val="E8E0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509760" y="960120"/>
            <a:ext cx="2560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" b="0">
                <a:solidFill>
                  <a:srgbClr val="66758D"/>
                </a:solidFill>
              </a:defRPr>
            </a:pPr>
            <a:r>
              <a:t>量产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74320" y="1280160"/>
            <a:ext cx="11612880" cy="18288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274320" y="13258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0A3E45"/>
                </a:solidFill>
              </a:defRPr>
            </a:pPr>
            <a:r>
              <a:t>自主乘用车事业发展委员会（集团）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4320" y="1554480"/>
            <a:ext cx="5486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 b="0">
                <a:solidFill>
                  <a:srgbClr val="66758D"/>
                </a:solidFill>
              </a:defRPr>
            </a:pPr>
            <a:r>
              <a:t>主任委员：董事长或其授权人       |       会议频次：2/5/8/11月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7200" y="17830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1. 审议（P）（V）（U）规划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2. 批准自主乘用车项目中长期计划及规划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3. 批准基于平台、动力总成A/B级内项目总项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4. 审议品牌（含新设）、产品战略、新业务方案（含合资合作）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5. 审议品牌全系产品型谱、产品生命周期管理（PLM）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74320" y="2834639"/>
            <a:ext cx="11612880" cy="18288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74320" y="2880359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0A3E45"/>
                </a:solidFill>
              </a:defRPr>
            </a:pPr>
            <a:r>
              <a:t>一级会议 - 项目指导委员会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74320" y="3108959"/>
            <a:ext cx="5486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 b="0">
                <a:solidFill>
                  <a:srgbClr val="66758D"/>
                </a:solidFill>
              </a:defRPr>
            </a:pPr>
            <a:r>
              <a:t>主任委员：项目总监       |       会议时间：每月第一周       |       上会节点：1 (J8)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57200" y="3337559"/>
            <a:ext cx="5486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会议内容：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1. 推进项目FQCD达成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2. 重点工作及难点问题解决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3. 专项议题汇报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4. 对项目上市后表现进行复盘（J6）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74320" y="4389120"/>
            <a:ext cx="11612880" cy="18288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274320" y="443484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0A3E45"/>
                </a:solidFill>
              </a:defRPr>
            </a:pPr>
            <a:r>
              <a:t>商品委员会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4320" y="4663440"/>
            <a:ext cx="5486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 b="0">
                <a:solidFill>
                  <a:srgbClr val="66758D"/>
                </a:solidFill>
              </a:defRPr>
            </a:pPr>
            <a:r>
              <a:t>主任委员：分管商品副总经理       |       会议时间：每月第一周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57200" y="489204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1. 研究用户、市场及TIV、细分市场变化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2. 结合东风乘用车（P）（V）（U），产品布局、竞争策略</a:t>
            </a:r>
          </a:p>
          <a:p>
            <a:pPr>
              <a:spcAft>
                <a:spcPts val="200"/>
              </a:spcAft>
              <a:defRPr sz="800">
                <a:solidFill>
                  <a:srgbClr val="182033"/>
                </a:solidFill>
              </a:defRPr>
            </a:pPr>
            <a:r>
              <a:t>3. 从单一产品立项到产品/规格EOP全生命周期管理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74320" y="621792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 b="1">
                <a:solidFill>
                  <a:srgbClr val="8A7763"/>
                </a:solidFill>
              </a:defRPr>
            </a:pPr>
            <a:r>
              <a:t>SOCAR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200" b="1">
                <a:solidFill>
                  <a:srgbClr val="0A3E45"/>
                </a:solidFill>
              </a:defRPr>
            </a:pPr>
            <a:r>
              <a:t>项目组织结构及角色定义与分工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914400"/>
            <a:ext cx="11430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 b="0">
                <a:solidFill>
                  <a:srgbClr val="8A7763"/>
                </a:solidFill>
              </a:defRPr>
            </a:pPr>
            <a:r>
              <a:t>Q/EQC-5000-持续对比分析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118872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182033"/>
                </a:solidFill>
              </a:defRPr>
            </a:pPr>
            <a:r>
              <a:t>车型项目团队由项目PM和营销、企划、成本收益、造型、研发、采购、采购部品、质量、制造、车型项目治理共计10个副PM构成，研发领域又由整车、软件开发等若干一级专业联络人组成，共同构建了车型项目管理强矩阵团队（见图1），本流程基于该团队架构，定义了项目角色分工（见流程文本及附录）和项目角色和职能部门责任分工对照表（见表4）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237744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800">
                <a:solidFill>
                  <a:srgbClr val="66758D"/>
                </a:solidFill>
              </a:defRPr>
            </a:pPr>
            <a:r>
              <a:t>注：</a:t>
            </a:r>
          </a:p>
          <a:p>
            <a:pPr>
              <a:spcAft>
                <a:spcPts val="200"/>
              </a:spcAft>
              <a:defRPr sz="800">
                <a:solidFill>
                  <a:srgbClr val="66758D"/>
                </a:solidFill>
              </a:defRPr>
            </a:pPr>
            <a:r>
              <a:t>1）整车项目强矩阵管理团队只包含了PM、各领域副PM，以及各专业联络人，没有子专业及重要零件设计师、</a:t>
            </a:r>
          </a:p>
          <a:p>
            <a:pPr>
              <a:spcAft>
                <a:spcPts val="200"/>
              </a:spcAft>
              <a:defRPr sz="800">
                <a:solidFill>
                  <a:srgbClr val="66758D"/>
                </a:solidFill>
              </a:defRPr>
            </a:pPr>
            <a:r>
              <a:t>    CRFT团队，以及各专业总师等内容，各项目组依据项目实际情况进行搭建。</a:t>
            </a:r>
          </a:p>
          <a:p>
            <a:pPr>
              <a:spcAft>
                <a:spcPts val="200"/>
              </a:spcAft>
              <a:defRPr sz="800">
                <a:solidFill>
                  <a:srgbClr val="66758D"/>
                </a:solidFill>
              </a:defRPr>
            </a:pPr>
            <a:r>
              <a:t>2）项目角色和职能部门责任分工对照表是基于DFRD和DFPV当前的职责分工进行定义的，后续组织机构调整或</a:t>
            </a:r>
          </a:p>
          <a:p>
            <a:pPr>
              <a:spcAft>
                <a:spcPts val="200"/>
              </a:spcAft>
              <a:defRPr sz="800">
                <a:solidFill>
                  <a:srgbClr val="66758D"/>
                </a:solidFill>
              </a:defRPr>
            </a:pPr>
            <a:r>
              <a:t>    推广应用，可以修订此表。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34747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1">
                <a:solidFill>
                  <a:srgbClr val="0A3E45"/>
                </a:solidFill>
              </a:defRPr>
            </a:pPr>
            <a:r>
              <a:t>图1  整车项目强矩阵管理团队框架图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3749039"/>
            <a:ext cx="155448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0040" y="3749039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PM（项目经理）</a:t>
            </a:r>
          </a:p>
        </p:txBody>
      </p:sp>
      <p:sp>
        <p:nvSpPr>
          <p:cNvPr id="9" name="Rectangle 8"/>
          <p:cNvSpPr/>
          <p:nvPr/>
        </p:nvSpPr>
        <p:spPr>
          <a:xfrm>
            <a:off x="1965960" y="3749039"/>
            <a:ext cx="155448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011679" y="3749039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项目副PM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0" y="3749039"/>
            <a:ext cx="155448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703320" y="3749039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营销副PM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49240" y="3749039"/>
            <a:ext cx="155448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394960" y="3749039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企划副PM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40880" y="3749039"/>
            <a:ext cx="155448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086600" y="3749039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成本副PM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732520" y="3749039"/>
            <a:ext cx="1554480" cy="228600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778240" y="3749039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质量副PM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4320" y="4069080"/>
            <a:ext cx="1554480" cy="228600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20040" y="4069080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采购副PM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965960" y="4069080"/>
            <a:ext cx="1554480" cy="228600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011679" y="4069080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部品质量副PM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0" y="4069080"/>
            <a:ext cx="1554480" cy="228600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703320" y="4069080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制造副PM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349240" y="4069080"/>
            <a:ext cx="1554480" cy="228600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94960" y="4069080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研发副PM(CCVE)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040880" y="4069080"/>
            <a:ext cx="1554480" cy="228600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086600" y="4069080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造型副PM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732520" y="4069080"/>
            <a:ext cx="1554480" cy="228600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778240" y="4069080"/>
            <a:ext cx="14630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1">
                <a:solidFill>
                  <a:srgbClr val="FFFFFF"/>
                </a:solidFill>
              </a:defRPr>
            </a:pPr>
            <a:r>
              <a:t>车型技术管理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4320" y="4434840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" b="0">
                <a:solidFill>
                  <a:srgbClr val="66758D"/>
                </a:solidFill>
              </a:defRPr>
            </a:pPr>
            <a:r>
              <a:t>各领域下设专业联络人：整车性能集成 · 整车总布置 · 整车产品定义 · 场景体验设计 · 车身 · 内外饰 · 底盘 · 电子电器 · 软件集成 · 平台中心 · 新动力 · 车联网 · 法规 · 试验 · CAE仿真 · 项目管理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4320" y="5029200"/>
            <a:ext cx="11612880" cy="18288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74320" y="51206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1">
                <a:solidFill>
                  <a:srgbClr val="0A3E45"/>
                </a:solidFill>
              </a:defRPr>
            </a:pPr>
            <a:r>
              <a:t>表4  项目角色和职能部门责任分工对照表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4320" y="621792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 b="1">
                <a:solidFill>
                  <a:srgbClr val="8A7763"/>
                </a:solidFill>
              </a:defRPr>
            </a:pPr>
            <a:r>
              <a:t>SOCAR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200" b="1">
                <a:solidFill>
                  <a:srgbClr val="0A3E45"/>
                </a:solidFill>
              </a:defRPr>
            </a:pPr>
            <a:r>
              <a:t>项目角色和职能部门责任分工对照表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74320" y="914400"/>
          <a:ext cx="1161288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220"/>
                <a:gridCol w="2903220"/>
                <a:gridCol w="2903220"/>
                <a:gridCol w="2903220"/>
              </a:tblGrid>
              <a:tr h="228600">
                <a:tc>
                  <a:txBody>
                    <a:bodyPr/>
                    <a:lstStyle/>
                    <a:p>
                      <a:pPr>
                        <a:defRPr sz="700" b="1">
                          <a:solidFill>
                            <a:srgbClr val="FFFFFF"/>
                          </a:solidFill>
                        </a:defRPr>
                      </a:pPr>
                      <a:r>
                        <a:t>序号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 b="1">
                          <a:solidFill>
                            <a:srgbClr val="FFFFFF"/>
                          </a:solidFill>
                        </a:defRPr>
                      </a:pPr>
                      <a:r>
                        <a:t>项目角色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 b="1">
                          <a:solidFill>
                            <a:srgbClr val="FFFFFF"/>
                          </a:solidFill>
                        </a:defRPr>
                      </a:pPr>
                      <a:r>
                        <a:t>所属职能部门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 b="1">
                          <a:solidFill>
                            <a:srgbClr val="FFFFFF"/>
                          </a:solidFill>
                        </a:defRPr>
                      </a:pPr>
                      <a:r>
                        <a:t>备注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车型PM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项目管理分部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车型项目副PM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项目管理分部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营销副PM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销售公司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企划副PM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商品企划分部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成本副PM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质量副PM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质量保证部/质量验证中心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采购副PM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采购部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部品质量副PM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采购部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制造副PM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制造部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研发副PM（CCVE）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造型副PM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造型中心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12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车型技术管理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软件集成管理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14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平台中心专业联络人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乘用车平台中心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新动力专业联络人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乘用车动力中心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16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车联网专业联络人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整车性能集成专业联络人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18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整车总布置专业主管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19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整车产品定义专业主管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20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场景体验设计主管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车身专业联络人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22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内外饰专业联络人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23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底盘专业联络人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  <a:r>
                        <a:t>乘用车开发中心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700">
                          <a:solidFill>
                            <a:srgbClr val="182033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4320" y="621792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 b="1">
                <a:solidFill>
                  <a:srgbClr val="8A7763"/>
                </a:solidFill>
              </a:defRPr>
            </a:pPr>
            <a:r>
              <a:t>SOCAR</a:t>
            </a: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4.xml><?xml version="1.0" encoding="utf-8"?>
<p:tagLst xmlns:p="http://schemas.openxmlformats.org/presentationml/2006/main">
  <p:tag name="KSO_WPP_MARK_KEY" val="6a9a2728-4acc-46a3-b2f3-459162599332"/>
  <p:tag name="COMMONDATA" val="eyJoZGlkIjoiYTMwNzVjOTE2ZDdhMWI4ZGMxZWU0NzhmNjIwMWU3ZjIifQ=="/>
  <p:tag name="commondata" val="eyJoZGlkIjoiZWZlOTAxOWJhNzNiZTg5N2ViYWMwNWQ3MGY2ZDE0ODUifQ=="/>
  <p:tag name="resource_record_key" val="{&quot;29&quot;:[50000076]}"/>
</p:tagLst>
</file>

<file path=ppt/theme/theme1.xml><?xml version="1.0" encoding="utf-8"?>
<a:theme xmlns:a="http://schemas.openxmlformats.org/drawingml/2006/main" name="2_socar模板">
  <a:themeElements>
    <a:clrScheme name="socar">
      <a:dk1>
        <a:srgbClr val="0A3E45"/>
      </a:dk1>
      <a:lt1>
        <a:sysClr val="window" lastClr="FFFFFF"/>
      </a:lt1>
      <a:dk2>
        <a:srgbClr val="44546A"/>
      </a:dk2>
      <a:lt2>
        <a:srgbClr val="F2F2F2"/>
      </a:lt2>
      <a:accent1>
        <a:srgbClr val="0A3E45"/>
      </a:accent1>
      <a:accent2>
        <a:srgbClr val="039B9F"/>
      </a:accent2>
      <a:accent3>
        <a:srgbClr val="4CB6B9"/>
      </a:accent3>
      <a:accent4>
        <a:srgbClr val="9CD7D8"/>
      </a:accent4>
      <a:accent5>
        <a:srgbClr val="565960"/>
      </a:accent5>
      <a:accent6>
        <a:srgbClr val="0F5F6A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3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宋体</vt:lpstr>
      <vt:lpstr>Wingdings</vt:lpstr>
      <vt:lpstr>Tw Cen MT</vt:lpstr>
      <vt:lpstr>Segoe Print</vt:lpstr>
      <vt:lpstr>Arial</vt:lpstr>
      <vt:lpstr>微软雅黑</vt:lpstr>
      <vt:lpstr>Segoe UI</vt:lpstr>
      <vt:lpstr>Wingdings</vt:lpstr>
      <vt:lpstr>Calibri</vt:lpstr>
      <vt:lpstr>Arial Unicode MS</vt:lpstr>
      <vt:lpstr>等线</vt:lpstr>
      <vt:lpstr>Century Gothic</vt:lpstr>
      <vt:lpstr>KSOF902680AF</vt:lpstr>
      <vt:lpstr>2_socar模板</vt:lpstr>
      <vt:lpstr>TCLayout.ActiveDocument.1</vt:lpstr>
      <vt:lpstr>PowerPoint 演示文稿</vt:lpstr>
      <vt:lpstr>什么是美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xueqi.li@so.car</dc:creator>
  <cp:lastModifiedBy>沙狐</cp:lastModifiedBy>
  <cp:revision>2949</cp:revision>
  <dcterms:created xsi:type="dcterms:W3CDTF">2023-02-11T14:27:00Z</dcterms:created>
  <dcterms:modified xsi:type="dcterms:W3CDTF">2026-06-07T14:04:01Z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168CF3A5D58F4481B879048873CE4971_13</vt:lpwstr>
  </property>
  <property fmtid="{D5CDD505-2E9C-101B-9397-08002B2CF9AE}" pid="3" name="KSOProductBuildVer">
    <vt:lpwstr>2052-12.1.0.26375</vt:lpwstr>
  </property>
</Properties>
</file>