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rawings/vmlDrawing1.vml" ContentType="application/vnd.openxmlformats-officedocument.vmlDrawing"/>
  <Override PartName="/ppt/embeddings/oleObject1.bin" ContentType="application/vnd.openxmlformats-officedocument.oleObject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1094050" r:id="rId5"/>
    <p:sldId id="11094051" r:id="rId3"/>
    <p:sldId id="11094052" r:id="rId13"/>
    <p:sldId id="11094053" r:id="rId14"/>
    <p:sldId id="11094054" r:id="rId15"/>
    <p:sldId id="11094055" r:id="rId16"/>
    <p:sldId id="11094056" r:id="rId17"/>
    <p:sldId id="11094057" r:id="rId18"/>
    <p:sldId id="11094058" r:id="rId19"/>
    <p:sldId id="11094059" r:id="rId20"/>
    <p:sldId id="11094060" r:id="rId21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8" userDrawn="1">
          <p15:clr>
            <a:srgbClr val="A4A3A4"/>
          </p15:clr>
        </p15:guide>
        <p15:guide id="2" pos="3554" userDrawn="1">
          <p15:clr>
            <a:srgbClr val="A4A3A4"/>
          </p15:clr>
        </p15:guide>
        <p15:guide id="3" pos="13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x" initials="F" lastIdx="3" clrIdx="0"/>
  <p:cmAuthor id="2" name="焦 斐" initials="焦" lastIdx="1" clrIdx="1"/>
  <p:cmAuthor id="3" name="SoCar" initials="S" lastIdx="1" clrIdx="2"/>
  <p:cmAuthor id="4" name="38563" initials="3" lastIdx="1" clrIdx="3"/>
  <p:cmAuthor id="7" name="熊仪_aYju7RJj" initials="熊" lastIdx="0" clrIdx="0"/>
  <p:cmAuthor id="8" name="yifei" initials="y" lastIdx="1" clrIdx="7"/>
  <p:cmAuthor id="9" name="ADMIN" initials="A" lastIdx="1" clrIdx="8"/>
  <p:cmAuthor id="5" name="李晓菲_MZFnUzi6" initials="李" lastIdx="0" clrIdx="0"/>
  <p:cmAuthor id="6" name="小珞_QjMfU7FR" initials="小" lastIdx="0" clrIdx="0"/>
  <p:cmAuthor id="2001" name="骆倩怡_Znauj26B" initials="authorId_382814100" lastIdx="0" clrIdx="0"/>
  <p:cmAuthor id="13" name="兆源 刘" initials="兆刘" lastIdx="0" clrIdx="12"/>
  <p:cmAuthor id="14" name="张邦佐།" initials="张" lastIdx="0" clrIdx="13"/>
  <p:cmAuthor id="15" name="HP" initials="H" lastIdx="0" clrIdx="14"/>
  <p:cmAuthor id="16" name="qingxiu.guo@so.car" initials="q" lastIdx="0" clrIdx="1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E45"/>
    <a:srgbClr val="A6BAB9"/>
    <a:srgbClr val="FFB700"/>
    <a:srgbClr val="4FB6B9"/>
    <a:srgbClr val="FFCEB3"/>
    <a:srgbClr val="FFDFCC"/>
    <a:srgbClr val="FC6502"/>
    <a:srgbClr val="CA5302"/>
    <a:srgbClr val="FBA971"/>
    <a:srgbClr val="188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9" autoAdjust="0"/>
    <p:restoredTop sz="95658" autoAdjust="0"/>
  </p:normalViewPr>
  <p:slideViewPr>
    <p:cSldViewPr snapToGrid="0" showGuides="1">
      <p:cViewPr varScale="1">
        <p:scale>
          <a:sx n="151" d="100"/>
          <a:sy n="151" d="100"/>
        </p:scale>
        <p:origin x="432" y="72"/>
      </p:cViewPr>
      <p:guideLst>
        <p:guide orient="horz" pos="2508"/>
        <p:guide pos="3554"/>
        <p:guide pos="13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3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ableStyles" Target="tableStyles.xml"/><Relationship Id="rId11" Type="http://schemas.openxmlformats.org/officeDocument/2006/relationships/commentAuthors" Target="commentAuthors.xml"/><Relationship Id="rId12" Type="http://schemas.openxmlformats.org/officeDocument/2006/relationships/tags" Target="tags/tag4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slide" Target="slides/slide9.xml"/><Relationship Id="rId19" Type="http://schemas.openxmlformats.org/officeDocument/2006/relationships/slide" Target="slides/slide10.xml"/><Relationship Id="rId20" Type="http://schemas.openxmlformats.org/officeDocument/2006/relationships/slide" Target="slides/slide11.xml"/><Relationship Id="rId21" Type="http://schemas.openxmlformats.org/officeDocument/2006/relationships/slide" Target="slides/slide12.xml"/></Relationships>
</file>

<file path=ppt/drawings/_rels/vmlDrawing1.vml.rels><?xml version='1.0' encoding='UTF-8' standalone='yes'?>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25A95-5052-4C53-9EBF-CEEC14979A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349E-7B3A-441A-9750-1FD817F4A8E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image2.wdp"/><Relationship Id="rId4" Type="http://schemas.openxmlformats.org/officeDocument/2006/relationships/image" Target="../media/image3.png"/><Relationship Id="rId5" Type="http://schemas.microsoft.com/office/2007/relationships/hdphoto" Target="../media/image4.wdp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 trans="1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4360968" y="1488330"/>
            <a:ext cx="2488212" cy="207282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 trans="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50797" y="633442"/>
            <a:ext cx="4560203" cy="210330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6" cstate="screen">
            <a:lum bright="18000" contrast="-18000"/>
          </a:blip>
          <a:srcRect/>
          <a:stretch>
            <a:fillRect/>
          </a:stretch>
        </p:blipFill>
        <p:spPr>
          <a:xfrm>
            <a:off x="2073638" y="1973289"/>
            <a:ext cx="1811655" cy="1975485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-2" y="-19208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" name="Rectangle 18"/>
          <p:cNvSpPr/>
          <p:nvPr userDrawn="1"/>
        </p:nvSpPr>
        <p:spPr>
          <a:xfrm>
            <a:off x="-2" y="3985467"/>
            <a:ext cx="12192000" cy="20170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>
          <a:blip r:embed="rId7" cstate="screen"/>
          <a:stretch>
            <a:fillRect/>
          </a:stretch>
        </p:blipFill>
        <p:spPr>
          <a:xfrm>
            <a:off x="628599" y="3480499"/>
            <a:ext cx="928129" cy="213535"/>
          </a:xfrm>
          <a:prstGeom prst="rect">
            <a:avLst/>
          </a:prstGeom>
        </p:spPr>
      </p:pic>
      <p:sp>
        <p:nvSpPr>
          <p:cNvPr id="9" name="Isosceles Triangle 10"/>
          <p:cNvSpPr/>
          <p:nvPr userDrawn="1"/>
        </p:nvSpPr>
        <p:spPr>
          <a:xfrm rot="5400000" flipH="1">
            <a:off x="76736" y="4414499"/>
            <a:ext cx="386236" cy="199932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3"/>
          </p:nvPr>
        </p:nvSpPr>
        <p:spPr>
          <a:xfrm>
            <a:off x="495106" y="4215150"/>
            <a:ext cx="9493908" cy="669084"/>
          </a:xfrm>
        </p:spPr>
        <p:txBody>
          <a:bodyPr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4"/>
          </p:nvPr>
        </p:nvSpPr>
        <p:spPr>
          <a:xfrm>
            <a:off x="493161" y="4979196"/>
            <a:ext cx="8408639" cy="36933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93" y="174170"/>
            <a:ext cx="11913325" cy="861918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cxnSp>
        <p:nvCxnSpPr>
          <p:cNvPr id="9" name="Straight Connector 19"/>
          <p:cNvCxnSpPr/>
          <p:nvPr/>
        </p:nvCxnSpPr>
        <p:spPr>
          <a:xfrm>
            <a:off x="267969" y="1110465"/>
            <a:ext cx="1192403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1"/>
          <p:cNvGrpSpPr/>
          <p:nvPr/>
        </p:nvGrpSpPr>
        <p:grpSpPr>
          <a:xfrm>
            <a:off x="11492458" y="1042351"/>
            <a:ext cx="502398" cy="138218"/>
            <a:chOff x="11615791" y="1044648"/>
            <a:chExt cx="502398" cy="175438"/>
          </a:xfrm>
        </p:grpSpPr>
        <p:sp>
          <p:nvSpPr>
            <p:cNvPr id="11" name="Arrow: Chevron 38"/>
            <p:cNvSpPr/>
            <p:nvPr/>
          </p:nvSpPr>
          <p:spPr>
            <a:xfrm>
              <a:off x="1161579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39"/>
            <p:cNvSpPr/>
            <p:nvPr/>
          </p:nvSpPr>
          <p:spPr>
            <a:xfrm>
              <a:off x="11773956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40"/>
            <p:cNvSpPr/>
            <p:nvPr/>
          </p:nvSpPr>
          <p:spPr>
            <a:xfrm>
              <a:off x="1193212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/>
          <p:nvPr/>
        </p:nvSpPr>
        <p:spPr>
          <a:xfrm>
            <a:off x="-2" y="-1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11"/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3169449"/>
            <a:ext cx="12460641" cy="2866829"/>
          </a:xfrm>
          <a:prstGeom prst="rect">
            <a:avLst/>
          </a:prstGeom>
        </p:spPr>
      </p:pic>
      <p:sp>
        <p:nvSpPr>
          <p:cNvPr id="4" name="Rectangle 15"/>
          <p:cNvSpPr/>
          <p:nvPr/>
        </p:nvSpPr>
        <p:spPr>
          <a:xfrm flipH="1">
            <a:off x="-2" y="4613077"/>
            <a:ext cx="12192000" cy="141439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079206" y="4720110"/>
            <a:ext cx="34747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7200" dirty="0">
                <a:solidFill>
                  <a:srgbClr val="09383E"/>
                </a:solidFill>
                <a:latin typeface="Tw Cen MT" panose="020B0602020104020603" pitchFamily="34" charset="0"/>
                <a:ea typeface="微软雅黑" panose="020B0503020204020204" charset="-122"/>
              </a:rPr>
              <a:t>THANKS.</a:t>
            </a:r>
            <a:endParaRPr lang="en-US" sz="7200" dirty="0">
              <a:solidFill>
                <a:srgbClr val="09383E"/>
              </a:solidFill>
            </a:endParaRPr>
          </a:p>
        </p:txBody>
      </p:sp>
      <p:sp>
        <p:nvSpPr>
          <p:cNvPr id="6" name="Isosceles Triangle 13"/>
          <p:cNvSpPr/>
          <p:nvPr/>
        </p:nvSpPr>
        <p:spPr>
          <a:xfrm rot="16200000">
            <a:off x="11561521" y="5194770"/>
            <a:ext cx="484906" cy="251008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ags" Target="../tags/tag1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emf"/><Relationship Id="rId7" Type="http://schemas.openxmlformats.org/officeDocument/2006/relationships/image" Target="../media/image9.png"/><Relationship Id="rId8" Type="http://schemas.microsoft.com/office/2007/relationships/hdphoto" Target="../media/image10.wdp"/><Relationship Id="rId9" Type="http://schemas.openxmlformats.org/officeDocument/2006/relationships/vmlDrawing" Target="../drawings/vmlDrawing1.v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对象 29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幻灯片" r:id="rId5" imgW="5715" imgH="5715" progId="TCLayout.ActiveDocument.1">
                  <p:embed/>
                </p:oleObj>
              </mc:Choice>
              <mc:Fallback>
                <p:oleObj name="think-cell 幻灯片" r:id="rId5" imgW="5715" imgH="5715" progId="TCLayout.ActiveDocument.1">
                  <p:embed/>
                  <p:pic>
                    <p:nvPicPr>
                      <p:cNvPr id="0" name="对象 29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8" name="Rectangle 25"/>
          <p:cNvSpPr/>
          <p:nvPr/>
        </p:nvSpPr>
        <p:spPr>
          <a:xfrm>
            <a:off x="12363725" y="1266"/>
            <a:ext cx="759288" cy="2713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6"/>
          <p:cNvSpPr/>
          <p:nvPr/>
        </p:nvSpPr>
        <p:spPr>
          <a:xfrm>
            <a:off x="12363725" y="347867"/>
            <a:ext cx="759288" cy="271306"/>
          </a:xfrm>
          <a:prstGeom prst="rect">
            <a:avLst/>
          </a:prstGeom>
          <a:solidFill>
            <a:srgbClr val="C2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7"/>
          <p:cNvSpPr/>
          <p:nvPr/>
        </p:nvSpPr>
        <p:spPr>
          <a:xfrm>
            <a:off x="12363725" y="1387670"/>
            <a:ext cx="759288" cy="271306"/>
          </a:xfrm>
          <a:prstGeom prst="rect">
            <a:avLst/>
          </a:prstGeom>
          <a:solidFill>
            <a:srgbClr val="9CD7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8"/>
          <p:cNvSpPr/>
          <p:nvPr/>
        </p:nvSpPr>
        <p:spPr>
          <a:xfrm>
            <a:off x="12363725" y="694468"/>
            <a:ext cx="759288" cy="271306"/>
          </a:xfrm>
          <a:prstGeom prst="rect">
            <a:avLst/>
          </a:prstGeom>
          <a:solidFill>
            <a:srgbClr val="A6BA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29"/>
          <p:cNvSpPr/>
          <p:nvPr/>
        </p:nvSpPr>
        <p:spPr>
          <a:xfrm>
            <a:off x="12363725" y="1041069"/>
            <a:ext cx="759288" cy="271306"/>
          </a:xfrm>
          <a:prstGeom prst="rect">
            <a:avLst/>
          </a:prstGeom>
          <a:solidFill>
            <a:srgbClr val="565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30"/>
          <p:cNvSpPr/>
          <p:nvPr/>
        </p:nvSpPr>
        <p:spPr>
          <a:xfrm>
            <a:off x="12363725" y="1734271"/>
            <a:ext cx="759288" cy="271306"/>
          </a:xfrm>
          <a:prstGeom prst="rect">
            <a:avLst/>
          </a:prstGeom>
          <a:solidFill>
            <a:srgbClr val="4FB6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31"/>
          <p:cNvSpPr/>
          <p:nvPr/>
        </p:nvSpPr>
        <p:spPr>
          <a:xfrm>
            <a:off x="12363725" y="2080872"/>
            <a:ext cx="759288" cy="271306"/>
          </a:xfrm>
          <a:prstGeom prst="rect">
            <a:avLst/>
          </a:prstGeom>
          <a:solidFill>
            <a:srgbClr val="039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32"/>
          <p:cNvSpPr/>
          <p:nvPr/>
        </p:nvSpPr>
        <p:spPr>
          <a:xfrm>
            <a:off x="12363725" y="2427473"/>
            <a:ext cx="759288" cy="271306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3"/>
          <p:cNvSpPr/>
          <p:nvPr/>
        </p:nvSpPr>
        <p:spPr>
          <a:xfrm>
            <a:off x="12363725" y="2774074"/>
            <a:ext cx="759288" cy="271306"/>
          </a:xfrm>
          <a:prstGeom prst="rect">
            <a:avLst/>
          </a:prstGeom>
          <a:solidFill>
            <a:srgbClr val="B2EB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34"/>
          <p:cNvSpPr/>
          <p:nvPr/>
        </p:nvSpPr>
        <p:spPr>
          <a:xfrm>
            <a:off x="12363725" y="3120675"/>
            <a:ext cx="759288" cy="271306"/>
          </a:xfrm>
          <a:prstGeom prst="rect">
            <a:avLst/>
          </a:prstGeom>
          <a:solidFill>
            <a:srgbClr val="7AD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35"/>
          <p:cNvSpPr/>
          <p:nvPr/>
        </p:nvSpPr>
        <p:spPr>
          <a:xfrm>
            <a:off x="12363725" y="3467276"/>
            <a:ext cx="759288" cy="271306"/>
          </a:xfrm>
          <a:prstGeom prst="rect">
            <a:avLst/>
          </a:prstGeom>
          <a:solidFill>
            <a:srgbClr val="4CD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36"/>
          <p:cNvSpPr/>
          <p:nvPr/>
        </p:nvSpPr>
        <p:spPr>
          <a:xfrm>
            <a:off x="12363725" y="3813877"/>
            <a:ext cx="759288" cy="271306"/>
          </a:xfrm>
          <a:prstGeom prst="rect">
            <a:avLst/>
          </a:prstGeom>
          <a:solidFill>
            <a:srgbClr val="20B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50"/>
          <p:cNvSpPr/>
          <p:nvPr/>
        </p:nvSpPr>
        <p:spPr>
          <a:xfrm>
            <a:off x="12363725" y="4160478"/>
            <a:ext cx="759288" cy="271306"/>
          </a:xfrm>
          <a:prstGeom prst="rect">
            <a:avLst/>
          </a:prstGeom>
          <a:solidFill>
            <a:srgbClr val="FBA9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51"/>
          <p:cNvSpPr/>
          <p:nvPr/>
        </p:nvSpPr>
        <p:spPr>
          <a:xfrm>
            <a:off x="12363725" y="4507079"/>
            <a:ext cx="759288" cy="271306"/>
          </a:xfrm>
          <a:prstGeom prst="rect">
            <a:avLst/>
          </a:prstGeom>
          <a:solidFill>
            <a:srgbClr val="F787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52"/>
          <p:cNvSpPr/>
          <p:nvPr/>
        </p:nvSpPr>
        <p:spPr>
          <a:xfrm>
            <a:off x="12363725" y="4853680"/>
            <a:ext cx="759288" cy="271306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53"/>
          <p:cNvSpPr/>
          <p:nvPr/>
        </p:nvSpPr>
        <p:spPr>
          <a:xfrm>
            <a:off x="12363725" y="5200281"/>
            <a:ext cx="759288" cy="271306"/>
          </a:xfrm>
          <a:prstGeom prst="rect">
            <a:avLst/>
          </a:prstGeom>
          <a:solidFill>
            <a:srgbClr val="CA5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59"/>
          <p:cNvSpPr/>
          <p:nvPr/>
        </p:nvSpPr>
        <p:spPr>
          <a:xfrm>
            <a:off x="12363725" y="5546882"/>
            <a:ext cx="759288" cy="2713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60"/>
          <p:cNvSpPr/>
          <p:nvPr/>
        </p:nvSpPr>
        <p:spPr>
          <a:xfrm>
            <a:off x="12363725" y="5893483"/>
            <a:ext cx="759288" cy="271306"/>
          </a:xfrm>
          <a:prstGeom prst="rect">
            <a:avLst/>
          </a:prstGeom>
          <a:solidFill>
            <a:srgbClr val="FFB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62"/>
          <p:cNvSpPr/>
          <p:nvPr/>
        </p:nvSpPr>
        <p:spPr>
          <a:xfrm>
            <a:off x="12363725" y="6240084"/>
            <a:ext cx="759288" cy="271306"/>
          </a:xfrm>
          <a:prstGeom prst="rect">
            <a:avLst/>
          </a:prstGeom>
          <a:solidFill>
            <a:srgbClr val="EA94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3"/>
          <p:cNvSpPr/>
          <p:nvPr/>
        </p:nvSpPr>
        <p:spPr>
          <a:xfrm>
            <a:off x="12363725" y="6586694"/>
            <a:ext cx="759288" cy="271306"/>
          </a:xfrm>
          <a:prstGeom prst="rect">
            <a:avLst/>
          </a:prstGeom>
          <a:solidFill>
            <a:srgbClr val="CE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64"/>
          <p:cNvSpPr txBox="1"/>
          <p:nvPr/>
        </p:nvSpPr>
        <p:spPr>
          <a:xfrm>
            <a:off x="12374090" y="2427473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字体主色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9" name="TextBox 65"/>
          <p:cNvSpPr txBox="1"/>
          <p:nvPr/>
        </p:nvSpPr>
        <p:spPr>
          <a:xfrm>
            <a:off x="12449057" y="4853680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强调色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1" name="Slide Number Placeholder 14"/>
          <p:cNvSpPr txBox="1"/>
          <p:nvPr/>
        </p:nvSpPr>
        <p:spPr>
          <a:xfrm>
            <a:off x="9448800" y="66108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pic>
        <p:nvPicPr>
          <p:cNvPr id="33" name="Picture 43"/>
          <p:cNvPicPr>
            <a:picLocks noChangeAspect="1"/>
          </p:cNvPicPr>
          <p:nvPr/>
        </p:nvPicPr>
        <p:blipFill rotWithShape="1">
          <a:blip r:embed="rId7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11724413" y="6724072"/>
            <a:ext cx="467495" cy="113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车型竞争策略核心打法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C6502"/>
                </a:solidFill>
              </a:defRPr>
            </a:pPr>
            <a:r>
              <a:t>价格战策略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916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82033"/>
                </a:solidFill>
              </a:defRPr>
            </a:pPr>
            <a:r>
              <a:t>代表：海鸥 / 秦PLUS / 宏光MINI EV  ·  6-8万极致性价比，以量换利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C6502"/>
                </a:solidFill>
              </a:defRPr>
            </a:pPr>
            <a:r>
              <a:t>场景化定位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6974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82033"/>
                </a:solidFill>
              </a:defRPr>
            </a:pPr>
            <a:r>
              <a:t>代表：理想L7 / 埃安AION Y  ·  精准切入家庭/网约车场景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3832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C6502"/>
                </a:solidFill>
              </a:defRPr>
            </a:pPr>
            <a:r>
              <a:t>技术差异化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033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82033"/>
                </a:solidFill>
              </a:defRPr>
            </a:pPr>
            <a:r>
              <a:t>代表：极氪001 / 深蓝SL03  ·  800V快充/后驱/猎装技术标签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38912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C6502"/>
                </a:solidFill>
              </a:defRPr>
            </a:pPr>
            <a:r>
              <a:t>品牌溢价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70916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82033"/>
                </a:solidFill>
              </a:defRPr>
            </a:pPr>
            <a:r>
              <a:t>代表：特斯拉Model Y  ·  智驾品牌溢价+超充生态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趋势与战略启示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A3E45"/>
                </a:solidFill>
              </a:defRPr>
            </a:pPr>
            <a:r>
              <a:t>企业战略三大方向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垂直整合 · 多品牌矩阵 · 全球化出口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87451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比亚迪的垂直整合模式正被行业效仿；多品牌是高端化必经之路；出口成为第二增长曲线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603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A3E45"/>
                </a:solidFill>
              </a:defRPr>
            </a:pPr>
            <a:r>
              <a:t>车型竞争五大策略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834639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极致性价比 · 精准场景 · 油电同价 · 技术差异化 · B+C双市场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6323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价格战加速行业洗牌，场景化产品定义成新趋势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7490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A3E45"/>
                </a:solidFill>
              </a:defRPr>
            </a:pPr>
            <a:r>
              <a:t>关键转折点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023359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新能源渗透率 &gt; 40%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25195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燃油车基盘加速萎缩，新能源从增量竞争转向存量博弈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9377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A3E45"/>
                </a:solidFill>
              </a:defRPr>
            </a:pPr>
            <a:r>
              <a:t>下一个战场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2120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智能化 · 出海 · 下沉市场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4406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智驾+座舱体验决定胜负；东南亚/欧洲是出海主战场；5-15万下沉空间巨大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A3E45"/>
                </a:solidFill>
              </a:defRPr>
            </a:pPr>
            <a:r>
              <a:t>中国汽车 · 黄金时代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A7763"/>
                </a:solidFill>
              </a:defRPr>
            </a:pPr>
            <a:r>
              <a:t>国产崛起 · 走向全球 · 重塑格局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7763"/>
                </a:solidFill>
              </a:defRPr>
            </a:pPr>
            <a:r>
              <a:t>谢谢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A3E45"/>
                </a:solidFill>
              </a:defRPr>
            </a:pPr>
            <a:r>
              <a:t>中国汽车竞争格局 2024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A7763"/>
                </a:solidFill>
              </a:defRPr>
            </a:pPr>
            <a:r>
              <a:t>TOP10 企业战略 · TOP10 车型竞争策略 · 趋势洞察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A7763"/>
                </a:solidFill>
              </a:defRPr>
            </a:pPr>
            <a:r>
              <a:t>2024年度中国汽车市场深度分析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A3E45"/>
                </a:solidFill>
              </a:defRPr>
            </a:pPr>
            <a:r>
              <a:t>目  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C6502"/>
                </a:solidFill>
              </a:defRPr>
            </a:pPr>
            <a: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4630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A3E45"/>
                </a:solidFill>
              </a:defRPr>
            </a:pPr>
            <a:r>
              <a:t>市场格局总览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783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A7763"/>
                </a:solidFill>
              </a:defRPr>
            </a:pPr>
            <a:r>
              <a:t>核心数据 · 冲击性指标 · 竞争态势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6032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C6502"/>
                </a:solidFill>
              </a:defRPr>
            </a:pPr>
            <a:r>
              <a:t>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5603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A3E45"/>
                </a:solidFill>
              </a:defRPr>
            </a:pPr>
            <a:r>
              <a:t>TOP10 企业战略分析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8036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A7763"/>
                </a:solidFill>
              </a:defRPr>
            </a:pPr>
            <a:r>
              <a:t>企业战略方向 · 核心举措 · 类型分布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6576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C6502"/>
                </a:solidFill>
              </a:defRPr>
            </a:pPr>
            <a:r>
              <a:t>03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A3E45"/>
                </a:solidFill>
              </a:defRPr>
            </a:pPr>
            <a:r>
              <a:t>TOP10 车型竞争策略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3977639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A7763"/>
                </a:solidFill>
              </a:defRPr>
            </a:pPr>
            <a:r>
              <a:t>车型定位 · 关键卖点 · 核心打法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754879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C6502"/>
                </a:solidFill>
              </a:defRPr>
            </a:pPr>
            <a:r>
              <a:t>04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475487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A3E45"/>
                </a:solidFill>
              </a:defRPr>
            </a:pPr>
            <a:r>
              <a:t>趋势与启示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5074919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A7763"/>
                </a:solidFill>
              </a:defRPr>
            </a:pPr>
            <a:r>
              <a:t>战略洞察 · 未来展望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市场格局总览：冲击性指标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C6502"/>
                </a:solidFill>
              </a:defRPr>
            </a:pPr>
            <a:r>
              <a:t>300万+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82033"/>
                </a:solidFill>
              </a:defRPr>
            </a:pPr>
            <a:r>
              <a:t>比亚迪年销量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7763"/>
                </a:solidFill>
              </a:defRPr>
            </a:pPr>
            <a:r>
              <a:t>全球新能源销量冠军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C6502"/>
                </a:solidFill>
              </a:defRPr>
            </a:pPr>
            <a:r>
              <a:t>40%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182880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82033"/>
                </a:solidFill>
              </a:defRPr>
            </a:pPr>
            <a:r>
              <a:t>新能源渗透率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1031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7763"/>
                </a:solidFill>
              </a:defRPr>
            </a:pPr>
            <a:r>
              <a:t>2024年度突破40%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C6502"/>
                </a:solidFill>
              </a:defRPr>
            </a:pPr>
            <a:r>
              <a:t>100万+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82880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82033"/>
                </a:solidFill>
              </a:defRPr>
            </a:pPr>
            <a:r>
              <a:t>中国汽车出口量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21031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7763"/>
                </a:solidFill>
              </a:defRPr>
            </a:pPr>
            <a:r>
              <a:t>全球出口第一大国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C6502"/>
                </a:solidFill>
              </a:defRPr>
            </a:pPr>
            <a:r>
              <a:t>超50万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182880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82033"/>
                </a:solidFill>
              </a:defRPr>
            </a:pPr>
            <a:r>
              <a:t>理想年交付量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0" y="21031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7763"/>
                </a:solidFill>
              </a:defRPr>
            </a:pPr>
            <a:r>
              <a:t>均价30万+国产最高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C6502"/>
                </a:solidFill>
              </a:defRPr>
            </a:pPr>
            <a:r>
              <a:t>2000+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182880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82033"/>
                </a:solidFill>
              </a:defRPr>
            </a:pPr>
            <a:r>
              <a:t>蔚来换电站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2103120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7763"/>
                </a:solidFill>
              </a:defRPr>
            </a:pPr>
            <a:r>
              <a:t>全国换电网络覆盖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2651760"/>
            <a:ext cx="11247120" cy="18288"/>
          </a:xfrm>
          <a:prstGeom prst="rect">
            <a:avLst/>
          </a:prstGeom>
          <a:solidFill>
            <a:srgbClr val="E8E0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28346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758D"/>
                </a:solidFill>
              </a:defRPr>
            </a:pPr>
            <a:r>
              <a:t>核心发现：2024年中国汽车市场新能源渗透率突破40%，比亚迪以300万+年销量领先全球。传统车企加速转型，新势力以精准定位和差异化服务抢占市场。出口突破100万辆，中国汽车全球化进入新阶段。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TOP10 企业战略分析（1/2）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36576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企业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核心战略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关键举措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垂直整合+新能源全覆盖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自研电池/电机/电控；王朝+海洋+腾势+仰望多品牌矩阵；2024年销量超300万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上汽集团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合资+自主双轮驱动转型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上汽大众/通用合资基盘稳固；智己/飞凡/R汽车加速新能源；海外出口突破100万辆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一汽集团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红旗高端化+合资稳盘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红旗年销超50万辆；一汽大众/奥迪保持领先；解放卡车商用车第一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吉利汽车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全球化+科技转型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收购沃尔沃/宝腾；极氪/领克高端布局；2024年新能源渗透率超40%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长安汽车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香格里拉计划+深蓝/阿维塔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深蓝SL03/G318热销；阿维塔华为合作；2024年新能源销量突破80万辆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TOP10 企业战略分析（2/2）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36576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企业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核心战略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关键举措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广汽集团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传祺+埃安双品牌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埃安S/Y系列领跑网约车；传祺向往系列向上；合资广本/广丰稳基盘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东风汽车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岚图+猛士高端突破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岚图FREE/梦想家站稳30万+；猛士917硬派越野；东风日产/本田合资稳健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奇瑞汽车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出口引领+星纪元高端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连续21年出口第一（2024年超90万辆）；星纪元ES/ET冲击高端；捷途旅行者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理想汽车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家庭用户精准定位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L6/L7/L8/L9全尺寸SUV矩阵；增程技术路线；2024年交付超50万辆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蔚来汽车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换电生态+服务体验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自建换电站超2000座；BaaS电池租用；阿尔卑斯/萤火虫多品牌下沉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企业战略类型分布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C6502"/>
                </a:solidFill>
              </a:defRPr>
            </a:pPr>
            <a:r>
              <a:t>垂直整合型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6080" y="13716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比亚迪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645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从电池到整车的全产业链布局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2860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C6502"/>
                </a:solidFill>
              </a:defRPr>
            </a:pPr>
            <a:r>
              <a:t>合资+自主双轮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080" y="22860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上汽 / 一汽 / 广汽 / 东风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5603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合资基盘提供现金流，自主品牌承担转型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2004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C6502"/>
                </a:solidFill>
              </a:defRPr>
            </a:pPr>
            <a:r>
              <a:t>全球化+出口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080" y="32004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吉利 / 奇瑞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4747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海外建厂+品牌收购，出口量国内领先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1148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C6502"/>
                </a:solidFill>
              </a:defRPr>
            </a:pPr>
            <a:r>
              <a:t>高端突破型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26080" y="41148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长安 / 奇瑞 / 东风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3891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多路径冲击30万+市场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029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C6502"/>
                </a:solidFill>
              </a:defRPr>
            </a:pPr>
            <a:r>
              <a:t>新势力差异化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26080" y="50292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82033"/>
                </a:solidFill>
              </a:defRPr>
            </a:pPr>
            <a:r>
              <a:t>理想 / 蔚来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3035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758D"/>
                </a:solidFill>
              </a:defRPr>
            </a:pPr>
            <a:r>
              <a:t>精准用户定位（家庭/换电）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TOP10 畅销车型竞争策略（1/2）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24"/>
                <a:gridCol w="2249424"/>
                <a:gridCol w="2249424"/>
                <a:gridCol w="2249424"/>
                <a:gridCol w="2249424"/>
              </a:tblGrid>
              <a:tr h="36576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车型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企业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核心策略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关键卖点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比亚迪海鸥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极致性价比+年轻化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6.98万起；305km续航；Z世代专属；月销3万+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秦PLUS DM-i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油电同价+超低油耗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7.98万起；亏电3.8L/100km；绿牌免税；双市场通吃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特斯拉Model 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特斯拉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品牌溢价+智能驾驶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30万级标杆；FSD自动驾驶；超充网络；月销4万+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宋PLUS DM-i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全能家用SUV+长续航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15万级SUV销冠；110km纯电；配置丰富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理想L7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理想汽车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家庭场景精准定位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30万级家庭SUV；皇后座；增程无焦虑；月销1.5万+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A3E45"/>
                </a:solidFill>
              </a:defRPr>
            </a:pPr>
            <a:r>
              <a:t>TOP10 畅销车型竞争策略（2/2）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24"/>
                <a:gridCol w="2249424"/>
                <a:gridCol w="2249424"/>
                <a:gridCol w="2249424"/>
                <a:gridCol w="2249424"/>
              </a:tblGrid>
              <a:tr h="36576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排名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车型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企业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核心策略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关键卖点</a:t>
                      </a:r>
                    </a:p>
                  </a:txBody>
                  <a:tcPr>
                    <a:solidFill>
                      <a:srgbClr val="0A3E4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元PLUS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比亚迪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全球化设计+潮玩定位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e平台3.0；刀片电池；多国出口；年轻首选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埃安AION Y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广汽埃安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B端+C端双市场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10万级纯电空间王；后排可平躺；网约车占率超30%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极氪001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吉利极氪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猎装轿跑+技术旗舰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30万级性能标杆；800V快充；豹式掉头；月销8000+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深蓝SL03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长安汽车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后驱乐趣+双动力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15万级后驱轿跑；无框车门；增程/纯电双选；月销破万</a:t>
                      </a:r>
                    </a:p>
                  </a:txBody>
                  <a:tcPr>
                    <a:solidFill>
                      <a:srgbClr val="F5F0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五菱宏光MINI EV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上汽通用五菱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微型车绝对王者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182033"/>
                          </a:solidFill>
                        </a:defRPr>
                      </a:pPr>
                      <a:r>
                        <a:t>3万级代步神器；改装文化；累计150万+；下沉市场无敌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4.xml><?xml version="1.0" encoding="utf-8"?>
<p:tagLst xmlns:p="http://schemas.openxmlformats.org/presentationml/2006/main">
  <p:tag name="KSO_WPP_MARK_KEY" val="6a9a2728-4acc-46a3-b2f3-459162599332"/>
  <p:tag name="COMMONDATA" val="eyJoZGlkIjoiYTMwNzVjOTE2ZDdhMWI4ZGMxZWU0NzhmNjIwMWU3ZjIifQ=="/>
  <p:tag name="commondata" val="eyJoZGlkIjoiZWZlOTAxOWJhNzNiZTg5N2ViYWMwNWQ3MGY2ZDE0ODUifQ=="/>
  <p:tag name="resource_record_key" val="{&quot;29&quot;:[50000076]}"/>
</p:tagLst>
</file>

<file path=ppt/theme/theme1.xml><?xml version="1.0" encoding="utf-8"?>
<a:theme xmlns:a="http://schemas.openxmlformats.org/drawingml/2006/main" name="2_socar模板">
  <a:themeElements>
    <a:clrScheme name="socar">
      <a:dk1>
        <a:srgbClr val="0A3E45"/>
      </a:dk1>
      <a:lt1>
        <a:sysClr val="window" lastClr="FFFFFF"/>
      </a:lt1>
      <a:dk2>
        <a:srgbClr val="44546A"/>
      </a:dk2>
      <a:lt2>
        <a:srgbClr val="F2F2F2"/>
      </a:lt2>
      <a:accent1>
        <a:srgbClr val="0A3E45"/>
      </a:accent1>
      <a:accent2>
        <a:srgbClr val="039B9F"/>
      </a:accent2>
      <a:accent3>
        <a:srgbClr val="4CB6B9"/>
      </a:accent3>
      <a:accent4>
        <a:srgbClr val="9CD7D8"/>
      </a:accent4>
      <a:accent5>
        <a:srgbClr val="565960"/>
      </a:accent5>
      <a:accent6>
        <a:srgbClr val="0F5F6A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3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宋体</vt:lpstr>
      <vt:lpstr>Wingdings</vt:lpstr>
      <vt:lpstr>Tw Cen MT</vt:lpstr>
      <vt:lpstr>Segoe Print</vt:lpstr>
      <vt:lpstr>Arial</vt:lpstr>
      <vt:lpstr>微软雅黑</vt:lpstr>
      <vt:lpstr>Segoe UI</vt:lpstr>
      <vt:lpstr>Wingdings</vt:lpstr>
      <vt:lpstr>Calibri</vt:lpstr>
      <vt:lpstr>Arial Unicode MS</vt:lpstr>
      <vt:lpstr>等线</vt:lpstr>
      <vt:lpstr>Century Gothic</vt:lpstr>
      <vt:lpstr>KSOF902680AF</vt:lpstr>
      <vt:lpstr>2_socar模板</vt:lpstr>
      <vt:lpstr>TCLayout.ActiveDocument.1</vt:lpstr>
      <vt:lpstr>PowerPoint 演示文稿</vt:lpstr>
      <vt:lpstr>什么是美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xueqi.li@so.car</dc:creator>
  <cp:lastModifiedBy>沙狐</cp:lastModifiedBy>
  <cp:revision>2949</cp:revision>
  <dcterms:created xsi:type="dcterms:W3CDTF">2023-02-11T14:27:00Z</dcterms:created>
  <dcterms:modified xsi:type="dcterms:W3CDTF">2026-06-07T14:04:01Z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168CF3A5D58F4481B879048873CE4971_13</vt:lpwstr>
  </property>
  <property fmtid="{D5CDD505-2E9C-101B-9397-08002B2CF9AE}" pid="3" name="KSOProductBuildVer">
    <vt:lpwstr>2052-12.1.0.26375</vt:lpwstr>
  </property>
</Properties>
</file>